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6B4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9144000" cy="18288"/>
          </a:xfrm>
          <a:prstGeom prst="rect">
            <a:avLst/>
          </a:prstGeom>
          <a:solidFill>
            <a:srgbClr val="D4A843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914400"/>
            <a:ext cx="1371600" cy="1371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377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spc="12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FELT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457200" y="31546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Operating System for Poker Venues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57200" y="37947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in. Power on. Deal.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232A3B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" y="48920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Overview  • 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Poker venues run on duct tape and outdated Windows software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840480" cy="14630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6002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Software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31520" y="201168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Tournament software, cash game waitlists, player tracking, scheduling — all separate systems. Nothing talks to each other.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663440" y="1463040"/>
            <a:ext cx="3840480" cy="14630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64592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03520" y="16002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15-Year-Old Tech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846320" y="201168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industry standard (The Tournament Director) is a Windows desktop app from 2010. No mobile, no cloud, no remote access.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48640" y="3154680"/>
            <a:ext cx="3840480" cy="14630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33756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188720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 Nightmare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731520" y="37033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Displaying tournament info means running HDMI cables to every TV. One cable fails, one TV goes dark. Expensive and fragile.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663440" y="3154680"/>
            <a:ext cx="3840480" cy="14630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333756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03520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Player Experience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4846320" y="37033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Players can't check blinds from their phone. No personal stats. No cross-venue tracking. They're invisible to the system.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Solution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platform. Every aspect of running a poker venue.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560320" cy="3200400"/>
          </a:xfrm>
          <a:prstGeom prst="rect">
            <a:avLst/>
          </a:prstGeom>
          <a:solidFill>
            <a:srgbClr val="1B6B4A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63040" y="1645920"/>
            <a:ext cx="731520" cy="731520"/>
          </a:xfrm>
          <a:prstGeom prst="ellipse">
            <a:avLst/>
          </a:prstGeom>
          <a:solidFill>
            <a:srgbClr val="0F1419">
              <a:alpha val="60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0" y="178308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514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Tournament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tournament engine — clock, blinds, buy-ins, payouts, seating, multi-table balancing, league/season points. Replaces TDD entirely.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83280" y="1417320"/>
            <a:ext cx="2560320" cy="3200400"/>
          </a:xfrm>
          <a:prstGeom prst="rect">
            <a:avLst/>
          </a:prstGeom>
          <a:solidFill>
            <a:srgbClr val="1B6B4A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97680" y="1645920"/>
            <a:ext cx="731520" cy="731520"/>
          </a:xfrm>
          <a:prstGeom prst="ellipse">
            <a:avLst/>
          </a:prstGeom>
          <a:solidFill>
            <a:srgbClr val="0F1419">
              <a:alpha val="60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0" y="178308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2514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&amp; Play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566160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device per venue, wireless displays on every TV. Tournaments, info screens, event promos, sponsor ads — one system, no cables, no IT.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17920" y="1417320"/>
            <a:ext cx="2560320" cy="3200400"/>
          </a:xfrm>
          <a:prstGeom prst="rect">
            <a:avLst/>
          </a:prstGeom>
          <a:solidFill>
            <a:srgbClr val="1B6B4A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32320" y="1645920"/>
            <a:ext cx="731520" cy="731520"/>
          </a:xfrm>
          <a:prstGeom prst="ellipse">
            <a:avLst/>
          </a:prstGeom>
          <a:solidFill>
            <a:srgbClr val="0F1419">
              <a:alpha val="60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178308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55080" y="2514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Connected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Locally Powered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00800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fully offline during a tournament. Syncs to cloud when online. Players access from their phones — at the venue or from home.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65760" y="1188720"/>
            <a:ext cx="2743200" cy="33832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365760" y="1188720"/>
            <a:ext cx="2743200" cy="54864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146304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300" kern="0" dirty="0">
                <a:solidFill>
                  <a:srgbClr val="1B6B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LEAF NODE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02920" y="2468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Venue Brain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2880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device (~€100) sits behind the bar. Runs the entire tournament. No PC needed. Works offline.</a:t>
            </a:r>
            <a:endParaRPr lang="en-US" sz="11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" y="2651760"/>
            <a:ext cx="228600" cy="2286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291840" y="1188720"/>
            <a:ext cx="2743200" cy="33832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3291840" y="1188720"/>
            <a:ext cx="2743200" cy="54864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463040"/>
            <a:ext cx="640080" cy="6400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429000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300" kern="0" dirty="0">
                <a:solidFill>
                  <a:srgbClr val="1B6B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DISPLAY NODES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3429000" y="2468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Screens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4720" y="2880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€20 devices plug into any TV. Tournament clocks, rankings — plus event promos, drink specials, sponsor ads. One screen system for everything.</a:t>
            </a:r>
            <a:endParaRPr lang="en-US" sz="11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2651760"/>
            <a:ext cx="228600" cy="22860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217920" y="1188720"/>
            <a:ext cx="2743200" cy="33832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6217920" y="1188720"/>
            <a:ext cx="2743200" cy="54864"/>
          </a:xfrm>
          <a:prstGeom prst="rect">
            <a:avLst/>
          </a:prstGeom>
          <a:solidFill>
            <a:srgbClr val="D4A843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1463040"/>
            <a:ext cx="640080" cy="64008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355080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300" kern="0" dirty="0">
                <a:solidFill>
                  <a:srgbClr val="D4A84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CLOUD CORE</a:t>
            </a:r>
            <a:endParaRPr lang="en-US" sz="1300" dirty="0"/>
          </a:p>
        </p:txBody>
      </p:sp>
      <p:sp>
        <p:nvSpPr>
          <p:cNvPr id="21" name="Text 14"/>
          <p:cNvSpPr/>
          <p:nvPr/>
        </p:nvSpPr>
        <p:spPr>
          <a:xfrm>
            <a:off x="6355080" y="2468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Backbone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6400800" y="2880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Cross-venue leagues, player profiles, analytics, remote access. Syncs automatically when online.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 IT. Zero Config.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byte of data is encrypted in a WireGuard tunnel. We don't need anything from the venue's network.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840480" cy="2926080"/>
          </a:xfrm>
          <a:prstGeom prst="rect">
            <a:avLst/>
          </a:prstGeom>
          <a:solidFill>
            <a:srgbClr val="1B6B4A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459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6642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Need</a:t>
            </a:r>
            <a:endParaRPr lang="en-US" sz="1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240280"/>
            <a:ext cx="228600" cy="228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88720" y="2194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power outlet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743200"/>
            <a:ext cx="22860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6974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internet connection (WiFi, Ethernet, 4G hotspot)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246120"/>
            <a:ext cx="228600" cy="228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88720" y="32004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it. Seriously.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4754880" y="1463040"/>
            <a:ext cx="3840480" cy="29260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480" y="1645920"/>
            <a:ext cx="365760" cy="36576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440680" y="16642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Don't Need</a:t>
            </a:r>
            <a:endParaRPr lang="en-US" sz="16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2240280"/>
            <a:ext cx="182880" cy="18288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349240" y="21945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firewall changes or port forwarding</a:t>
            </a:r>
            <a:endParaRPr lang="en-US" sz="11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2651760"/>
            <a:ext cx="182880" cy="18288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5349240" y="26060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static IP addresses</a:t>
            </a:r>
            <a:endParaRPr lang="en-US" sz="11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0" y="3063240"/>
            <a:ext cx="182880" cy="18288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5349240" y="30175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IT department involvement</a:t>
            </a:r>
            <a:endParaRPr lang="en-US" sz="110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0" y="3474720"/>
            <a:ext cx="182880" cy="182880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5349240" y="3429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HDMI cables to TVs</a:t>
            </a:r>
            <a:endParaRPr lang="en-US" sz="110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200" y="3886200"/>
            <a:ext cx="182880" cy="182880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5349240" y="38404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Windows PC</a:t>
            </a:r>
            <a:endParaRPr lang="en-US" sz="1100" dirty="0"/>
          </a:p>
        </p:txBody>
      </p:sp>
      <p:sp>
        <p:nvSpPr>
          <p:cNvPr id="26" name="Shape 14"/>
          <p:cNvSpPr/>
          <p:nvPr/>
        </p:nvSpPr>
        <p:spPr>
          <a:xfrm>
            <a:off x="548640" y="4572000"/>
            <a:ext cx="8046720" cy="411480"/>
          </a:xfrm>
          <a:prstGeom prst="rect">
            <a:avLst/>
          </a:prstGeom>
          <a:solidFill>
            <a:srgbClr val="232A3B"/>
          </a:solidFill>
          <a:ln/>
        </p:spPr>
      </p:sp>
      <p:sp>
        <p:nvSpPr>
          <p:cNvPr id="27" name="Text 15"/>
          <p:cNvSpPr/>
          <p:nvPr/>
        </p:nvSpPr>
        <p:spPr>
          <a:xfrm>
            <a:off x="548640" y="45720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Copenhagen bar, a Las Vegas ballroom, and a rural community center all work identically.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Grand Vision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Tournaments are the cornerstone. The full venue is the destination.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0058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371600"/>
            <a:ext cx="54864" cy="1005840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459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4630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B6B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560320" y="144475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Tournament Management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0" y="1463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00" kern="0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DEVELOPMENT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463040" y="182880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tournament engine, wireless displays, player mobile access, leagues &amp; seasons, financial tracking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2560320"/>
            <a:ext cx="8046720" cy="10058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48640" y="2560320"/>
            <a:ext cx="54864" cy="1005840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83464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6304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B6B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2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2560320" y="26334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Game Operations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858000" y="2651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00" kern="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463040" y="30175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Waitlist management, table assignments, session tracking, game type selection, player alerts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48640" y="3749040"/>
            <a:ext cx="8046720" cy="10058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48640" y="3749040"/>
            <a:ext cx="54864" cy="1005840"/>
          </a:xfrm>
          <a:prstGeom prst="rect">
            <a:avLst/>
          </a:prstGeom>
          <a:solidFill>
            <a:srgbClr val="D4A843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023360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63040" y="38404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4A84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3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2560320" y="38221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Venue Platform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6858000" y="38404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00" kern="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463040" y="420624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Dealer scheduling &amp; shift management, player loyalty system, private venue memberships, cross-venue analytics, player career history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Beyond the Table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Felt connects everyone in the poker ecosystem — not just tournaments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3840480" cy="320040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417320"/>
            <a:ext cx="3840480" cy="54864"/>
          </a:xfrm>
          <a:prstGeom prst="rect">
            <a:avLst/>
          </a:prstGeom>
          <a:solidFill>
            <a:srgbClr val="2A9D6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459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66420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Dealer Management</a:t>
            </a:r>
            <a:endParaRPr lang="en-US" sz="16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286000"/>
            <a:ext cx="182880" cy="1828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7280" y="22402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 &amp; shift planning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633472"/>
            <a:ext cx="182880" cy="1828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97280" y="25877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profiles (Omaha, Hold'em, Limit, NL, PLO...)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980944"/>
            <a:ext cx="182880" cy="1828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97280" y="293522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vs. tournament specializations</a:t>
            </a:r>
            <a:endParaRPr lang="en-US" sz="11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328416"/>
            <a:ext cx="182880" cy="18288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97280" y="328269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trading between dealers</a:t>
            </a:r>
            <a:endParaRPr lang="en-US" sz="11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3675888"/>
            <a:ext cx="182880" cy="18288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1097280" y="3630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hours tracking &amp; reporting</a:t>
            </a:r>
            <a:endParaRPr lang="en-US" sz="11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4023360"/>
            <a:ext cx="182880" cy="18288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1097280" y="39776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can match dealer skills to table needs</a:t>
            </a:r>
            <a:endParaRPr lang="en-US" sz="1100" dirty="0"/>
          </a:p>
        </p:txBody>
      </p:sp>
      <p:sp>
        <p:nvSpPr>
          <p:cNvPr id="20" name="Shape 11"/>
          <p:cNvSpPr/>
          <p:nvPr/>
        </p:nvSpPr>
        <p:spPr>
          <a:xfrm>
            <a:off x="4754880" y="1417320"/>
            <a:ext cx="3840480" cy="320040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1" name="Shape 12"/>
          <p:cNvSpPr/>
          <p:nvPr/>
        </p:nvSpPr>
        <p:spPr>
          <a:xfrm>
            <a:off x="4754880" y="1417320"/>
            <a:ext cx="3840480" cy="54864"/>
          </a:xfrm>
          <a:prstGeom prst="rect">
            <a:avLst/>
          </a:prstGeom>
          <a:solidFill>
            <a:srgbClr val="D4A843"/>
          </a:solidFill>
          <a:ln/>
        </p:spPr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3480" y="1645920"/>
            <a:ext cx="411480" cy="41148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5532120" y="166420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Player Ecosystem</a:t>
            </a:r>
            <a:endParaRPr lang="en-US" sz="16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480" y="2286000"/>
            <a:ext cx="182880" cy="182880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5303520" y="22402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playing history across venues</a:t>
            </a:r>
            <a:endParaRPr lang="en-US" sz="1100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3480" y="2633472"/>
            <a:ext cx="182880" cy="182880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5303520" y="25877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Tournament results &amp; career stats</a:t>
            </a:r>
            <a:endParaRPr lang="en-US" sz="110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3480" y="2980944"/>
            <a:ext cx="182880" cy="182880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5303520" y="293522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&amp; rewards programs</a:t>
            </a:r>
            <a:endParaRPr lang="en-US" sz="110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3480" y="3328416"/>
            <a:ext cx="182880" cy="182880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5303520" y="328269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venue memberships (invite-only)</a:t>
            </a:r>
            <a:endParaRPr lang="en-US" sz="1100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3480" y="3675888"/>
            <a:ext cx="182880" cy="182880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5303520" y="3630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League standings &amp; achievements</a:t>
            </a:r>
            <a:endParaRPr lang="en-US" sz="1100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83480" y="4023360"/>
            <a:ext cx="182880" cy="182880"/>
          </a:xfrm>
          <a:prstGeom prst="rect">
            <a:avLst/>
          </a:prstGeom>
        </p:spPr>
      </p:pic>
      <p:sp>
        <p:nvSpPr>
          <p:cNvPr id="35" name="Text 19"/>
          <p:cNvSpPr/>
          <p:nvPr/>
        </p:nvSpPr>
        <p:spPr>
          <a:xfrm>
            <a:off x="5303520" y="39776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access — check blinds, results, rank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Landscape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does what we do. Existing tools are fragmented and stuck in 2010.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188720"/>
                <a:gridCol w="1188720"/>
                <a:gridCol w="1188720"/>
                <a:gridCol w="118872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A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8B95A5"/>
                          </a:solidFill>
                        </a:rPr>
                        <a:t>TDD</a:t>
                      </a:r>
                      <a:endParaRPr lang="en-US" sz="12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A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8B95A5"/>
                          </a:solidFill>
                        </a:rPr>
                        <a:t>Blind Valet</a:t>
                      </a:r>
                      <a:endParaRPr lang="en-US" sz="12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A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8B95A5"/>
                          </a:solidFill>
                        </a:rPr>
                        <a:t>Poker Atlas</a:t>
                      </a:r>
                      <a:endParaRPr lang="en-US" sz="12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A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FELT</a:t>
                      </a:r>
                      <a:endParaRPr lang="en-US" sz="12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6B4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Tournament engine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Basic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Cash game management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Basic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Wireless displays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Digital signage / info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Player mobile app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Works offline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Dealer scheduling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Player loyalty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Cross-venue leagues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Partial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Network agnostic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N/A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CF1"/>
                          </a:solidFill>
                        </a:rPr>
                        <a:t>Runs on dedicated HW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5A6478"/>
                          </a:solidFill>
                        </a:rPr>
                        <a:t>N/A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34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4ADE80"/>
                          </a:solidFill>
                        </a:rPr>
                        <a:t>Yes</a:t>
                      </a:r>
                      <a:endParaRPr lang="en-US" sz="1000" dirty="0"/>
                    </a:p>
                  </a:txBody>
                  <a:tcPr marL="137160" marR="0" marT="0" marB="0">
                    <a:lnL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F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Model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away the hook. Charge for reliability. Charge more for operations.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2560320" cy="233172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325880"/>
            <a:ext cx="2560320" cy="54864"/>
          </a:xfrm>
          <a:prstGeom prst="rect">
            <a:avLst/>
          </a:prstGeom>
          <a:solidFill>
            <a:srgbClr val="2A9D6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19050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A9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828800" y="143560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€0/mo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Leaf in our cloud</a:t>
            </a:r>
            <a:endParaRPr lang="en-US" sz="8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920240"/>
            <a:ext cx="146304" cy="14630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14400" y="189280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tournament engine</a:t>
            </a:r>
            <a:endParaRPr lang="en-US" sz="9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21992"/>
            <a:ext cx="146304" cy="1463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4400" y="21945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Player mobile (QR)</a:t>
            </a:r>
            <a:endParaRPr lang="en-US" sz="9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23744"/>
            <a:ext cx="146304" cy="14630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14400" y="249631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Signage editor + AI</a:t>
            </a:r>
            <a:endParaRPr lang="en-US" sz="9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825496"/>
            <a:ext cx="146304" cy="14630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14400" y="2798064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Leagues &amp; seasons</a:t>
            </a:r>
            <a:endParaRPr lang="en-US" sz="9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127248"/>
            <a:ext cx="146304" cy="14630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14400" y="3099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Player database</a:t>
            </a:r>
            <a:endParaRPr lang="en-US" sz="950" dirty="0"/>
          </a:p>
        </p:txBody>
      </p:sp>
      <p:sp>
        <p:nvSpPr>
          <p:cNvPr id="19" name="Shape 12"/>
          <p:cNvSpPr/>
          <p:nvPr/>
        </p:nvSpPr>
        <p:spPr>
          <a:xfrm>
            <a:off x="3383280" y="1325880"/>
            <a:ext cx="2560320" cy="233172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3383280" y="1325880"/>
            <a:ext cx="2560320" cy="54864"/>
          </a:xfrm>
          <a:prstGeom prst="rect">
            <a:avLst/>
          </a:prstGeom>
          <a:solidFill>
            <a:srgbClr val="1B6B4A"/>
          </a:solidFill>
          <a:ln/>
        </p:spPr>
      </p:sp>
      <p:sp>
        <p:nvSpPr>
          <p:cNvPr id="21" name="Text 14"/>
          <p:cNvSpPr/>
          <p:nvPr/>
        </p:nvSpPr>
        <p:spPr>
          <a:xfrm>
            <a:off x="3383280" y="14173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19050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1B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</a:t>
            </a:r>
            <a:endParaRPr lang="en-US" sz="1000" dirty="0"/>
          </a:p>
        </p:txBody>
      </p:sp>
      <p:sp>
        <p:nvSpPr>
          <p:cNvPr id="22" name="Text 15"/>
          <p:cNvSpPr/>
          <p:nvPr/>
        </p:nvSpPr>
        <p:spPr>
          <a:xfrm>
            <a:off x="4663440" y="143560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€25/mo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3520440" y="166420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Leaf hardware • Works offline</a:t>
            </a:r>
            <a:endParaRPr lang="en-US" sz="8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440" y="1920240"/>
            <a:ext cx="146304" cy="14630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3749040" y="189280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Free +</a:t>
            </a:r>
            <a:endParaRPr lang="en-US" sz="95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0440" y="2221992"/>
            <a:ext cx="146304" cy="146304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3749040" y="21945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operation</a:t>
            </a:r>
            <a:endParaRPr lang="en-US" sz="9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0440" y="2523744"/>
            <a:ext cx="146304" cy="14630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3749040" y="249631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display nodes</a:t>
            </a:r>
            <a:endParaRPr lang="en-US" sz="950" dirty="0"/>
          </a:p>
        </p:txBody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0440" y="2825496"/>
            <a:ext cx="146304" cy="146304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3749040" y="2798064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domain</a:t>
            </a:r>
            <a:endParaRPr lang="en-US" sz="950" dirty="0"/>
          </a:p>
        </p:txBody>
      </p:sp>
      <p:pic>
        <p:nvPicPr>
          <p:cNvPr id="3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0440" y="3127248"/>
            <a:ext cx="146304" cy="146304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3749040" y="3099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admin</a:t>
            </a:r>
            <a:endParaRPr lang="en-US" sz="950" dirty="0"/>
          </a:p>
        </p:txBody>
      </p:sp>
      <p:sp>
        <p:nvSpPr>
          <p:cNvPr id="34" name="Shape 22"/>
          <p:cNvSpPr/>
          <p:nvPr/>
        </p:nvSpPr>
        <p:spPr>
          <a:xfrm>
            <a:off x="6217920" y="1325880"/>
            <a:ext cx="2560320" cy="233172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5" name="Shape 23"/>
          <p:cNvSpPr/>
          <p:nvPr/>
        </p:nvSpPr>
        <p:spPr>
          <a:xfrm>
            <a:off x="6217920" y="1325880"/>
            <a:ext cx="2560320" cy="54864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36" name="Text 24"/>
          <p:cNvSpPr/>
          <p:nvPr/>
        </p:nvSpPr>
        <p:spPr>
          <a:xfrm>
            <a:off x="6217920" y="14173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19050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1000" dirty="0"/>
          </a:p>
        </p:txBody>
      </p:sp>
      <p:sp>
        <p:nvSpPr>
          <p:cNvPr id="37" name="Text 25"/>
          <p:cNvSpPr/>
          <p:nvPr/>
        </p:nvSpPr>
        <p:spPr>
          <a:xfrm>
            <a:off x="7498080" y="143560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€100/mo</a:t>
            </a:r>
            <a:endParaRPr lang="en-US" sz="900" dirty="0"/>
          </a:p>
        </p:txBody>
      </p:sp>
      <p:sp>
        <p:nvSpPr>
          <p:cNvPr id="38" name="Text 26"/>
          <p:cNvSpPr/>
          <p:nvPr/>
        </p:nvSpPr>
        <p:spPr>
          <a:xfrm>
            <a:off x="6355080" y="166420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€25 offline + €75 features</a:t>
            </a:r>
            <a:endParaRPr lang="en-US" sz="850" dirty="0"/>
          </a:p>
        </p:txBody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5080" y="1920240"/>
            <a:ext cx="146304" cy="146304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6583680" y="189280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Offline +</a:t>
            </a:r>
            <a:endParaRPr lang="en-US" sz="950" dirty="0"/>
          </a:p>
        </p:txBody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5080" y="2221992"/>
            <a:ext cx="146304" cy="146304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6583680" y="21945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game mgmt</a:t>
            </a:r>
            <a:endParaRPr lang="en-US" sz="950" dirty="0"/>
          </a:p>
        </p:txBody>
      </p:sp>
      <p:pic>
        <p:nvPicPr>
          <p:cNvPr id="4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5080" y="2523744"/>
            <a:ext cx="146304" cy="146304"/>
          </a:xfrm>
          <a:prstGeom prst="rect">
            <a:avLst/>
          </a:prstGeom>
        </p:spPr>
      </p:pic>
      <p:sp>
        <p:nvSpPr>
          <p:cNvPr id="44" name="Text 29"/>
          <p:cNvSpPr/>
          <p:nvPr/>
        </p:nvSpPr>
        <p:spPr>
          <a:xfrm>
            <a:off x="6583680" y="249631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Dealer scheduling</a:t>
            </a:r>
            <a:endParaRPr lang="en-US" sz="950" dirty="0"/>
          </a:p>
        </p:txBody>
      </p:sp>
      <p:pic>
        <p:nvPicPr>
          <p:cNvPr id="4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5080" y="2825496"/>
            <a:ext cx="146304" cy="146304"/>
          </a:xfrm>
          <a:prstGeom prst="rect">
            <a:avLst/>
          </a:prstGeom>
        </p:spPr>
      </p:pic>
      <p:sp>
        <p:nvSpPr>
          <p:cNvPr id="46" name="Text 30"/>
          <p:cNvSpPr/>
          <p:nvPr/>
        </p:nvSpPr>
        <p:spPr>
          <a:xfrm>
            <a:off x="6583680" y="2798064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&amp; memberships</a:t>
            </a:r>
            <a:endParaRPr lang="en-US" sz="950" dirty="0"/>
          </a:p>
        </p:txBody>
      </p:sp>
      <p:pic>
        <p:nvPicPr>
          <p:cNvPr id="4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5080" y="3127248"/>
            <a:ext cx="146304" cy="146304"/>
          </a:xfrm>
          <a:prstGeom prst="rect">
            <a:avLst/>
          </a:prstGeom>
        </p:spPr>
      </p:pic>
      <p:sp>
        <p:nvSpPr>
          <p:cNvPr id="48" name="Text 31"/>
          <p:cNvSpPr/>
          <p:nvPr/>
        </p:nvSpPr>
        <p:spPr>
          <a:xfrm>
            <a:off x="6583680" y="3099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+ TDD import</a:t>
            </a:r>
            <a:endParaRPr lang="en-US" sz="950" dirty="0"/>
          </a:p>
        </p:txBody>
      </p:sp>
      <p:sp>
        <p:nvSpPr>
          <p:cNvPr id="49" name="Shape 32"/>
          <p:cNvSpPr/>
          <p:nvPr/>
        </p:nvSpPr>
        <p:spPr>
          <a:xfrm>
            <a:off x="548640" y="3840480"/>
            <a:ext cx="4754880" cy="118872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50" name="Shape 33"/>
          <p:cNvSpPr/>
          <p:nvPr/>
        </p:nvSpPr>
        <p:spPr>
          <a:xfrm>
            <a:off x="548640" y="3840480"/>
            <a:ext cx="4754880" cy="54864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51" name="Text 34"/>
          <p:cNvSpPr/>
          <p:nvPr/>
        </p:nvSpPr>
        <p:spPr>
          <a:xfrm>
            <a:off x="685800" y="3931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CASINO &amp; ENTERPRISE</a:t>
            </a:r>
            <a:endParaRPr lang="en-US" sz="900" dirty="0"/>
          </a:p>
        </p:txBody>
      </p:sp>
      <p:sp>
        <p:nvSpPr>
          <p:cNvPr id="52" name="Text 35"/>
          <p:cNvSpPr/>
          <p:nvPr/>
        </p:nvSpPr>
        <p:spPr>
          <a:xfrm>
            <a:off x="685800" y="420624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Casino Starter</a:t>
            </a:r>
            <a:endParaRPr lang="en-US" sz="900" dirty="0"/>
          </a:p>
        </p:txBody>
      </p:sp>
      <p:sp>
        <p:nvSpPr>
          <p:cNvPr id="53" name="Text 36"/>
          <p:cNvSpPr/>
          <p:nvPr/>
        </p:nvSpPr>
        <p:spPr>
          <a:xfrm>
            <a:off x="1965960" y="420624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A9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€249/mo</a:t>
            </a:r>
            <a:endParaRPr lang="en-US" sz="900" dirty="0"/>
          </a:p>
        </p:txBody>
      </p:sp>
      <p:sp>
        <p:nvSpPr>
          <p:cNvPr id="54" name="Text 37"/>
          <p:cNvSpPr/>
          <p:nvPr/>
        </p:nvSpPr>
        <p:spPr>
          <a:xfrm>
            <a:off x="3246120" y="4206240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Independent, 5-15 tables, audit trail, 8hr SLA</a:t>
            </a:r>
            <a:endParaRPr lang="en-US" sz="800" dirty="0"/>
          </a:p>
        </p:txBody>
      </p:sp>
      <p:sp>
        <p:nvSpPr>
          <p:cNvPr id="55" name="Text 38"/>
          <p:cNvSpPr/>
          <p:nvPr/>
        </p:nvSpPr>
        <p:spPr>
          <a:xfrm>
            <a:off x="685800" y="446227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Casino Pro</a:t>
            </a:r>
            <a:endParaRPr lang="en-US" sz="900" dirty="0"/>
          </a:p>
        </p:txBody>
      </p:sp>
      <p:sp>
        <p:nvSpPr>
          <p:cNvPr id="56" name="Text 39"/>
          <p:cNvSpPr/>
          <p:nvPr/>
        </p:nvSpPr>
        <p:spPr>
          <a:xfrm>
            <a:off x="1965960" y="446227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A9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€499/mo per property</a:t>
            </a:r>
            <a:endParaRPr lang="en-US" sz="900" dirty="0"/>
          </a:p>
        </p:txBody>
      </p:sp>
      <p:sp>
        <p:nvSpPr>
          <p:cNvPr id="57" name="Text 40"/>
          <p:cNvSpPr/>
          <p:nvPr/>
        </p:nvSpPr>
        <p:spPr>
          <a:xfrm>
            <a:off x="3246120" y="4462272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2-5 properties, cross-property, API, 4hr SLA</a:t>
            </a:r>
            <a:endParaRPr lang="en-US" sz="800" dirty="0"/>
          </a:p>
        </p:txBody>
      </p:sp>
      <p:sp>
        <p:nvSpPr>
          <p:cNvPr id="58" name="Text 41"/>
          <p:cNvSpPr/>
          <p:nvPr/>
        </p:nvSpPr>
        <p:spPr>
          <a:xfrm>
            <a:off x="685800" y="471830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Casino Enterprise</a:t>
            </a:r>
            <a:endParaRPr lang="en-US" sz="900" dirty="0"/>
          </a:p>
        </p:txBody>
      </p:sp>
      <p:sp>
        <p:nvSpPr>
          <p:cNvPr id="59" name="Text 42"/>
          <p:cNvSpPr/>
          <p:nvPr/>
        </p:nvSpPr>
        <p:spPr>
          <a:xfrm>
            <a:off x="1965960" y="4718304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A9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€999+/mo custom</a:t>
            </a:r>
            <a:endParaRPr lang="en-US" sz="900" dirty="0"/>
          </a:p>
        </p:txBody>
      </p:sp>
      <p:sp>
        <p:nvSpPr>
          <p:cNvPr id="60" name="Text 43"/>
          <p:cNvSpPr/>
          <p:nvPr/>
        </p:nvSpPr>
        <p:spPr>
          <a:xfrm>
            <a:off x="3246120" y="4718304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5+ properties, CMS integration, dedicated AM, 2hr SLA</a:t>
            </a:r>
            <a:endParaRPr lang="en-US" sz="800" dirty="0"/>
          </a:p>
        </p:txBody>
      </p:sp>
      <p:sp>
        <p:nvSpPr>
          <p:cNvPr id="61" name="Shape 44"/>
          <p:cNvSpPr/>
          <p:nvPr/>
        </p:nvSpPr>
        <p:spPr>
          <a:xfrm>
            <a:off x="5486400" y="3840480"/>
            <a:ext cx="3108960" cy="118872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62" name="Shape 45"/>
          <p:cNvSpPr/>
          <p:nvPr/>
        </p:nvSpPr>
        <p:spPr>
          <a:xfrm>
            <a:off x="5486400" y="3840480"/>
            <a:ext cx="3108960" cy="54864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63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23560" y="3950208"/>
            <a:ext cx="182880" cy="182880"/>
          </a:xfrm>
          <a:prstGeom prst="rect">
            <a:avLst/>
          </a:prstGeom>
        </p:spPr>
      </p:pic>
      <p:sp>
        <p:nvSpPr>
          <p:cNvPr id="64" name="Text 46"/>
          <p:cNvSpPr/>
          <p:nvPr/>
        </p:nvSpPr>
        <p:spPr>
          <a:xfrm>
            <a:off x="5852160" y="395020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Hardware: Felt-only</a:t>
            </a:r>
            <a:endParaRPr lang="en-US" sz="900" dirty="0"/>
          </a:p>
        </p:txBody>
      </p:sp>
      <p:sp>
        <p:nvSpPr>
          <p:cNvPr id="65" name="Text 47"/>
          <p:cNvSpPr/>
          <p:nvPr/>
        </p:nvSpPr>
        <p:spPr>
          <a:xfrm>
            <a:off x="5623560" y="418795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Leaf ~€120 (free w/ annual plan)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Displays ~€30 each (at cost, no recurring)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Encrypted, secure boot, no BYO</a:t>
            </a:r>
            <a:endParaRPr lang="en-US" sz="800" dirty="0"/>
          </a:p>
        </p:txBody>
      </p:sp>
      <p:pic>
        <p:nvPicPr>
          <p:cNvPr id="6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3560" y="4645152"/>
            <a:ext cx="182880" cy="182880"/>
          </a:xfrm>
          <a:prstGeom prst="rect">
            <a:avLst/>
          </a:prstGeom>
        </p:spPr>
      </p:pic>
      <p:sp>
        <p:nvSpPr>
          <p:cNvPr id="67" name="Text 48"/>
          <p:cNvSpPr/>
          <p:nvPr/>
        </p:nvSpPr>
        <p:spPr>
          <a:xfrm>
            <a:off x="5852160" y="464515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 cost: €0.45/venue/mo. One €100 server handles 500+ venues.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Long-Term Value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more venues we onboard, the more valuable the platform and the data become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3258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371600"/>
            <a:ext cx="54864" cy="1325880"/>
          </a:xfrm>
          <a:prstGeom prst="rect">
            <a:avLst/>
          </a:prstGeom>
          <a:solidFill>
            <a:srgbClr val="1B6B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5087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5087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Gravity Creates Lock-In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tournament played, every player registered, every payout processed deepens the venue's dependency on the platform. After 12 months, a venue has thousands of records — player histories, league standings, financial reports — that they can't easily take elsewhere. This is organic lock-in through value, not artificial barriers.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8046720" cy="7772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0175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80160" y="2971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Revenue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280160" y="32461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Pro venues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2377440" y="32461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€26k ARR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1280160" y="340156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+ profitable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3749040" y="32461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 Pro venues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846320" y="32461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€65k ARR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3749040" y="340156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recurring business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217920" y="32461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Pro venues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7315200" y="32461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€130k ARR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6217920" y="340156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cow or attractive to acquirers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548640" y="3794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84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Where This Naturally Leads</a:t>
            </a:r>
            <a:endParaRPr lang="en-US" sz="130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114800"/>
            <a:ext cx="201168" cy="20116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097280" y="409651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Casino management platforms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3108960" y="409651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Bally's, Light &amp; Wonder, IGT — billions on casino tech but weak poker software. Felt plugs in to give them modern player tracking and mobile-first poker.</a:t>
            </a:r>
            <a:endParaRPr lang="en-US" sz="9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453128"/>
            <a:ext cx="201168" cy="20116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097280" y="443484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poker going live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3108960" y="443484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PokerStars, GGPoker, WPT investing in live venues. Felt gives them an instant physical-venue platform bridging online and live player data.</a:t>
            </a:r>
            <a:endParaRPr lang="en-US" sz="9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79145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097280" y="477316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we just keep it</a:t>
            </a:r>
            <a:endParaRPr lang="en-US" sz="1000" dirty="0"/>
          </a:p>
        </p:txBody>
      </p:sp>
      <p:sp>
        <p:nvSpPr>
          <p:cNvPr id="30" name="Text 23"/>
          <p:cNvSpPr/>
          <p:nvPr/>
        </p:nvSpPr>
        <p:spPr>
          <a:xfrm>
            <a:off x="3108960" y="477316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 venues paying monthly with minimal churn is a comfortable, profitable business. Not every good business needs an exit.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Now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8046720" cy="7772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2344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11247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poker is booming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325880" y="141732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Post-pandemic, live poker rooms are expanding globally. New venues opening, existing venues upgrading.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8046720" cy="7772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194560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25880" y="20848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is ready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325880" y="23774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€100 ARM devices now outperform the PCs venues currently use. €20 wireless displays replace €50+ cable runs.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548640" y="2971800"/>
            <a:ext cx="8046720" cy="7772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154680"/>
            <a:ext cx="365760" cy="3657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304495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Zero-trust networking matured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1325880" y="333756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WireGuard-based mesh tools now allow plug-and-play encrypted networking. This was impossible 3 years ago.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3931920"/>
            <a:ext cx="8046720" cy="77724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114800"/>
            <a:ext cx="365760" cy="36576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25880" y="400507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competition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1325880" y="429768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TDD hasn't meaningfully updated since 2018. No one is building a modern, integrated venue platform.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4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6B4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9144000" cy="18288"/>
          </a:xfrm>
          <a:prstGeom prst="rect">
            <a:avLst/>
          </a:prstGeom>
          <a:solidFill>
            <a:srgbClr val="D4A843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640" y="640080"/>
            <a:ext cx="1188720" cy="1188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9202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Partnership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build the product. You help bring it to the venues.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3108960"/>
            <a:ext cx="3566160" cy="1554480"/>
          </a:xfrm>
          <a:prstGeom prst="rect">
            <a:avLst/>
          </a:prstGeom>
          <a:solidFill>
            <a:srgbClr val="1B6B4A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31520" y="32004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Bring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05840" y="3566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vision &amp; architecture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development capability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&amp; security expertise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E8EC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Defense-grade engineering standards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846320" y="3108960"/>
            <a:ext cx="3566160" cy="1554480"/>
          </a:xfrm>
          <a:prstGeom prst="rect">
            <a:avLst/>
          </a:prstGeom>
          <a:solidFill>
            <a:srgbClr val="232A3B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46320" y="3108960"/>
            <a:ext cx="3566160" cy="54864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12" name="Text 9"/>
          <p:cNvSpPr/>
          <p:nvPr/>
        </p:nvSpPr>
        <p:spPr>
          <a:xfrm>
            <a:off x="4846320" y="32004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I'm Looking For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120640" y="3566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relationships &amp; sales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&amp; onboarding expertise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Poker industry network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B9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to accelerate launch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232A3B"/>
          </a:solidFill>
          <a:ln/>
        </p:spPr>
      </p:sp>
      <p:sp>
        <p:nvSpPr>
          <p:cNvPr id="15" name="Text 12"/>
          <p:cNvSpPr/>
          <p:nvPr/>
        </p:nvSpPr>
        <p:spPr>
          <a:xfrm>
            <a:off x="457200" y="48920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talk.  •  Felt — Plug in. Power on. Deal.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Felt — The Operating System for Poker Venues</dc:title>
  <dc:subject>PptxGenJS Presentation</dc:subject>
  <dc:creator>Felt</dc:creator>
  <cp:lastModifiedBy>Felt</cp:lastModifiedBy>
  <cp:revision>1</cp:revision>
  <dcterms:created xsi:type="dcterms:W3CDTF">2026-02-28T12:10:18Z</dcterms:created>
  <dcterms:modified xsi:type="dcterms:W3CDTF">2026-02-28T12:10:18Z</dcterms:modified>
</cp:coreProperties>
</file>